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  <p:sldId id="261" r:id="rId7"/>
    <p:sldId id="264" r:id="rId8"/>
    <p:sldId id="265" r:id="rId9"/>
    <p:sldId id="262" r:id="rId10"/>
    <p:sldId id="263" r:id="rId11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94CA4-4FC7-4699-A80B-D1DB7C500B14}" type="datetimeFigureOut">
              <a:rPr lang="tr-TR" smtClean="0"/>
              <a:t>04.09.2019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94B71-EFDD-42B6-9761-A676ACC593EB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94CA4-4FC7-4699-A80B-D1DB7C500B14}" type="datetimeFigureOut">
              <a:rPr lang="tr-TR" smtClean="0"/>
              <a:t>04.09.2019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94B71-EFDD-42B6-9761-A676ACC593EB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94CA4-4FC7-4699-A80B-D1DB7C500B14}" type="datetimeFigureOut">
              <a:rPr lang="tr-TR" smtClean="0"/>
              <a:t>04.09.2019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94B71-EFDD-42B6-9761-A676ACC593EB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94CA4-4FC7-4699-A80B-D1DB7C500B14}" type="datetimeFigureOut">
              <a:rPr lang="tr-TR" smtClean="0"/>
              <a:t>04.09.2019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94B71-EFDD-42B6-9761-A676ACC593EB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94CA4-4FC7-4699-A80B-D1DB7C500B14}" type="datetimeFigureOut">
              <a:rPr lang="tr-TR" smtClean="0"/>
              <a:t>04.09.2019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94B71-EFDD-42B6-9761-A676ACC593EB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94CA4-4FC7-4699-A80B-D1DB7C500B14}" type="datetimeFigureOut">
              <a:rPr lang="tr-TR" smtClean="0"/>
              <a:t>04.09.2019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94B71-EFDD-42B6-9761-A676ACC593EB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94CA4-4FC7-4699-A80B-D1DB7C500B14}" type="datetimeFigureOut">
              <a:rPr lang="tr-TR" smtClean="0"/>
              <a:t>04.09.2019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94B71-EFDD-42B6-9761-A676ACC593EB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94CA4-4FC7-4699-A80B-D1DB7C500B14}" type="datetimeFigureOut">
              <a:rPr lang="tr-TR" smtClean="0"/>
              <a:t>04.09.2019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94B71-EFDD-42B6-9761-A676ACC593EB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94CA4-4FC7-4699-A80B-D1DB7C500B14}" type="datetimeFigureOut">
              <a:rPr lang="tr-TR" smtClean="0"/>
              <a:t>04.09.2019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94B71-EFDD-42B6-9761-A676ACC593EB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94CA4-4FC7-4699-A80B-D1DB7C500B14}" type="datetimeFigureOut">
              <a:rPr lang="tr-TR" smtClean="0"/>
              <a:t>04.09.2019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94B71-EFDD-42B6-9761-A676ACC593EB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94CA4-4FC7-4699-A80B-D1DB7C500B14}" type="datetimeFigureOut">
              <a:rPr lang="tr-TR" smtClean="0"/>
              <a:t>04.09.2019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94B71-EFDD-42B6-9761-A676ACC593EB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D94CA4-4FC7-4699-A80B-D1DB7C500B14}" type="datetimeFigureOut">
              <a:rPr lang="tr-TR" smtClean="0"/>
              <a:t>04.09.2019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094B71-EFDD-42B6-9761-A676ACC593EB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İçerik Yer Tutucusu"/>
          <p:cNvSpPr>
            <a:spLocks noGrp="1"/>
          </p:cNvSpPr>
          <p:nvPr>
            <p:ph idx="1"/>
          </p:nvPr>
        </p:nvSpPr>
        <p:spPr>
          <a:xfrm>
            <a:off x="457200" y="714357"/>
            <a:ext cx="8229600" cy="5214974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  <a:buNone/>
            </a:pPr>
            <a:r>
              <a:rPr lang="tr-TR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Olgu 1</a:t>
            </a:r>
          </a:p>
          <a:p>
            <a:pPr>
              <a:lnSpc>
                <a:spcPct val="150000"/>
              </a:lnSpc>
            </a:pPr>
            <a:r>
              <a:rPr lang="tr-TR" sz="2800" dirty="0" smtClean="0"/>
              <a:t>72 y, idrar yaparken hafif yanma</a:t>
            </a:r>
          </a:p>
          <a:p>
            <a:pPr>
              <a:lnSpc>
                <a:spcPct val="150000"/>
              </a:lnSpc>
            </a:pPr>
            <a:r>
              <a:rPr lang="tr-TR" sz="2800" dirty="0" smtClean="0"/>
              <a:t>TİT: 25-30 lökosit. Kültür alındı</a:t>
            </a:r>
          </a:p>
          <a:p>
            <a:pPr>
              <a:lnSpc>
                <a:spcPct val="150000"/>
              </a:lnSpc>
            </a:pPr>
            <a:r>
              <a:rPr lang="tr-TR" sz="2800" dirty="0" smtClean="0"/>
              <a:t>PSA: 18 </a:t>
            </a:r>
            <a:r>
              <a:rPr lang="tr-TR" sz="2800" dirty="0" err="1" smtClean="0"/>
              <a:t>ng</a:t>
            </a:r>
            <a:r>
              <a:rPr lang="tr-TR" sz="2800" dirty="0" smtClean="0"/>
              <a:t>/mL 	</a:t>
            </a:r>
            <a:r>
              <a:rPr lang="tr-TR" sz="2000" dirty="0" smtClean="0"/>
              <a:t>(Daha önce 2 kez biyopsi-</a:t>
            </a:r>
            <a:r>
              <a:rPr lang="tr-TR" sz="2000" b="1" dirty="0" err="1" smtClean="0"/>
              <a:t>Benign</a:t>
            </a:r>
            <a:r>
              <a:rPr lang="tr-TR" sz="2000" dirty="0" smtClean="0"/>
              <a:t>)</a:t>
            </a:r>
          </a:p>
          <a:p>
            <a:pPr>
              <a:lnSpc>
                <a:spcPct val="150000"/>
              </a:lnSpc>
            </a:pPr>
            <a:r>
              <a:rPr lang="tr-TR" sz="2800" dirty="0" smtClean="0"/>
              <a:t>FM: Prostat Gr 1.5-2, </a:t>
            </a:r>
            <a:r>
              <a:rPr lang="tr-TR" sz="2800" dirty="0" err="1" smtClean="0"/>
              <a:t>benign</a:t>
            </a:r>
            <a:endParaRPr lang="tr-TR" sz="2800" dirty="0" smtClean="0"/>
          </a:p>
          <a:p>
            <a:pPr>
              <a:lnSpc>
                <a:spcPct val="150000"/>
              </a:lnSpc>
              <a:buNone/>
            </a:pPr>
            <a:endParaRPr lang="tr-TR" sz="2800" dirty="0" smtClean="0"/>
          </a:p>
          <a:p>
            <a:pPr>
              <a:lnSpc>
                <a:spcPct val="150000"/>
              </a:lnSpc>
              <a:buNone/>
            </a:pPr>
            <a:r>
              <a:rPr lang="tr-TR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 yaparsınız?</a:t>
            </a:r>
            <a:endParaRPr lang="tr-TR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857364"/>
            <a:ext cx="8229600" cy="4268799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tr-TR" sz="2800" dirty="0" smtClean="0"/>
              <a:t>Prostat masajı ile alınan sıvıda kültürde üreme yok</a:t>
            </a:r>
          </a:p>
          <a:p>
            <a:pPr>
              <a:lnSpc>
                <a:spcPct val="150000"/>
              </a:lnSpc>
            </a:pPr>
            <a:r>
              <a:rPr lang="tr-TR" sz="2800" dirty="0" smtClean="0"/>
              <a:t>Sıvıdan </a:t>
            </a:r>
            <a:r>
              <a:rPr lang="tr-TR" sz="2800" dirty="0" err="1" smtClean="0"/>
              <a:t>Tbc</a:t>
            </a:r>
            <a:r>
              <a:rPr lang="tr-TR" sz="2800" dirty="0" smtClean="0"/>
              <a:t> PCR(+)</a:t>
            </a:r>
          </a:p>
          <a:p>
            <a:pPr>
              <a:lnSpc>
                <a:spcPct val="150000"/>
              </a:lnSpc>
            </a:pPr>
            <a:r>
              <a:rPr lang="tr-TR" sz="2800" dirty="0" smtClean="0"/>
              <a:t> Besi yerine ekildi: M. </a:t>
            </a:r>
            <a:r>
              <a:rPr lang="tr-TR" sz="2800" dirty="0" err="1" smtClean="0"/>
              <a:t>Tuberculosis</a:t>
            </a:r>
            <a:r>
              <a:rPr lang="tr-TR" sz="2800" dirty="0" smtClean="0"/>
              <a:t> üredi</a:t>
            </a:r>
            <a:endParaRPr lang="tr-T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000109"/>
            <a:ext cx="8229600" cy="4857784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tr-TR" sz="2800" dirty="0" smtClean="0"/>
              <a:t>Ampirik olarak </a:t>
            </a:r>
            <a:r>
              <a:rPr lang="tr-TR" sz="2800" dirty="0" err="1" smtClean="0"/>
              <a:t>Ciprofloksasin</a:t>
            </a:r>
            <a:r>
              <a:rPr lang="tr-TR" sz="2800" dirty="0" smtClean="0"/>
              <a:t> </a:t>
            </a:r>
            <a:r>
              <a:rPr lang="tr-TR" sz="2800" dirty="0" err="1" smtClean="0"/>
              <a:t>tb</a:t>
            </a:r>
            <a:r>
              <a:rPr lang="tr-TR" sz="2800" dirty="0" smtClean="0"/>
              <a:t>. 2X1 başlandı </a:t>
            </a:r>
          </a:p>
          <a:p>
            <a:pPr algn="ctr">
              <a:lnSpc>
                <a:spcPct val="150000"/>
              </a:lnSpc>
              <a:buNone/>
            </a:pPr>
            <a:r>
              <a:rPr lang="tr-TR" sz="2800" dirty="0" smtClean="0"/>
              <a:t>(Kültürde duyarlı)</a:t>
            </a:r>
          </a:p>
          <a:p>
            <a:pPr algn="ctr">
              <a:lnSpc>
                <a:spcPct val="150000"/>
              </a:lnSpc>
            </a:pPr>
            <a:endParaRPr lang="tr-TR" sz="2800" dirty="0" smtClean="0"/>
          </a:p>
          <a:p>
            <a:pPr>
              <a:lnSpc>
                <a:spcPct val="150000"/>
              </a:lnSpc>
            </a:pPr>
            <a:r>
              <a:rPr lang="tr-TR" sz="2800" dirty="0" smtClean="0"/>
              <a:t>6 hafta sonra PSA: 14 </a:t>
            </a:r>
            <a:r>
              <a:rPr lang="tr-TR" sz="2800" dirty="0" err="1" smtClean="0"/>
              <a:t>ng</a:t>
            </a:r>
            <a:r>
              <a:rPr lang="tr-TR" sz="2800" dirty="0" smtClean="0"/>
              <a:t>/mL</a:t>
            </a:r>
          </a:p>
          <a:p>
            <a:pPr>
              <a:lnSpc>
                <a:spcPct val="150000"/>
              </a:lnSpc>
              <a:buNone/>
            </a:pPr>
            <a:endParaRPr lang="tr-TR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150000"/>
              </a:lnSpc>
              <a:buNone/>
            </a:pPr>
            <a:r>
              <a:rPr lang="tr-TR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 yaparsınız?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tr-TR" sz="2800" dirty="0" smtClean="0"/>
              <a:t>TRİB</a:t>
            </a:r>
          </a:p>
          <a:p>
            <a:pPr>
              <a:lnSpc>
                <a:spcPct val="150000"/>
              </a:lnSpc>
            </a:pPr>
            <a:r>
              <a:rPr lang="tr-TR" sz="2800" b="1" dirty="0" smtClean="0"/>
              <a:t>Patoloji</a:t>
            </a:r>
            <a:r>
              <a:rPr lang="tr-TR" sz="2800" dirty="0" smtClean="0"/>
              <a:t>: </a:t>
            </a:r>
            <a:r>
              <a:rPr lang="tr-TR" sz="2400" dirty="0" smtClean="0"/>
              <a:t>Akut aktivasyon odakları gösteren kronik enfeksiyon</a:t>
            </a:r>
          </a:p>
          <a:p>
            <a:pPr>
              <a:lnSpc>
                <a:spcPct val="150000"/>
              </a:lnSpc>
              <a:buNone/>
            </a:pPr>
            <a:endParaRPr lang="tr-TR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150000"/>
              </a:lnSpc>
              <a:buNone/>
            </a:pPr>
            <a:r>
              <a:rPr lang="tr-TR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 yaparsınız?</a:t>
            </a:r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tr-TR" sz="2400" dirty="0" smtClean="0"/>
              <a:t>İdrar kültürü tekrarlandı</a:t>
            </a:r>
          </a:p>
          <a:p>
            <a:pPr>
              <a:lnSpc>
                <a:spcPct val="150000"/>
              </a:lnSpc>
            </a:pPr>
            <a:r>
              <a:rPr lang="tr-TR" sz="2400" dirty="0" smtClean="0"/>
              <a:t> </a:t>
            </a:r>
            <a:r>
              <a:rPr lang="tr-TR" sz="2400" b="1" dirty="0" smtClean="0"/>
              <a:t>ESBL(+) E.</a:t>
            </a:r>
            <a:r>
              <a:rPr lang="tr-TR" sz="2400" b="1" dirty="0" err="1" smtClean="0"/>
              <a:t>coli</a:t>
            </a:r>
            <a:r>
              <a:rPr lang="tr-TR" sz="2400" b="1" dirty="0" smtClean="0"/>
              <a:t> 100.000 kol./mL</a:t>
            </a:r>
            <a:r>
              <a:rPr lang="tr-TR" sz="2400" dirty="0" smtClean="0"/>
              <a:t>…</a:t>
            </a:r>
            <a:r>
              <a:rPr lang="tr-TR" sz="2400" dirty="0" err="1" smtClean="0"/>
              <a:t>Karbapenem</a:t>
            </a:r>
            <a:r>
              <a:rPr lang="tr-TR" sz="2400" dirty="0" smtClean="0"/>
              <a:t> ve </a:t>
            </a:r>
            <a:r>
              <a:rPr lang="tr-TR" sz="2400" dirty="0" err="1" smtClean="0"/>
              <a:t>Amikasin’e</a:t>
            </a:r>
            <a:r>
              <a:rPr lang="tr-TR" sz="2400" dirty="0" smtClean="0"/>
              <a:t> duyarlı</a:t>
            </a:r>
          </a:p>
          <a:p>
            <a:pPr>
              <a:lnSpc>
                <a:spcPct val="150000"/>
              </a:lnSpc>
            </a:pPr>
            <a:r>
              <a:rPr lang="tr-TR" sz="2400" dirty="0" err="1" smtClean="0"/>
              <a:t>İmipenem</a:t>
            </a:r>
            <a:r>
              <a:rPr lang="tr-TR" sz="2400" dirty="0" smtClean="0"/>
              <a:t> </a:t>
            </a:r>
            <a:r>
              <a:rPr lang="tr-TR" sz="2400" dirty="0" err="1" smtClean="0"/>
              <a:t>ted</a:t>
            </a:r>
            <a:r>
              <a:rPr lang="tr-TR" sz="2400" dirty="0" smtClean="0"/>
              <a:t>. başlandı (2 hafta)</a:t>
            </a:r>
          </a:p>
          <a:p>
            <a:pPr>
              <a:lnSpc>
                <a:spcPct val="150000"/>
              </a:lnSpc>
            </a:pPr>
            <a:r>
              <a:rPr lang="tr-TR" sz="2400" dirty="0" smtClean="0"/>
              <a:t>PSA: 8 </a:t>
            </a:r>
            <a:r>
              <a:rPr lang="tr-TR" sz="2400" dirty="0" err="1" smtClean="0"/>
              <a:t>ng</a:t>
            </a:r>
            <a:r>
              <a:rPr lang="tr-TR" sz="2400" dirty="0" smtClean="0"/>
              <a:t>/mL. Kontrol idrar kültürü temiz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tr-TR" sz="3000" dirty="0" smtClean="0"/>
              <a:t>1 ay sonra yüksek ateş, titreme, </a:t>
            </a:r>
            <a:r>
              <a:rPr lang="tr-TR" sz="3000" dirty="0" err="1" smtClean="0"/>
              <a:t>dizüri</a:t>
            </a:r>
            <a:endParaRPr lang="tr-TR" sz="3000" dirty="0" smtClean="0"/>
          </a:p>
          <a:p>
            <a:pPr>
              <a:lnSpc>
                <a:spcPct val="150000"/>
              </a:lnSpc>
            </a:pPr>
            <a:r>
              <a:rPr lang="tr-TR" sz="2400" dirty="0" smtClean="0"/>
              <a:t>PSA: 26 </a:t>
            </a:r>
            <a:r>
              <a:rPr lang="tr-TR" sz="2400" dirty="0" err="1" smtClean="0"/>
              <a:t>ng</a:t>
            </a:r>
            <a:r>
              <a:rPr lang="tr-TR" sz="2400" dirty="0" smtClean="0"/>
              <a:t>/mL</a:t>
            </a:r>
          </a:p>
          <a:p>
            <a:pPr>
              <a:lnSpc>
                <a:spcPct val="150000"/>
              </a:lnSpc>
            </a:pPr>
            <a:r>
              <a:rPr lang="tr-TR" sz="2400" dirty="0" smtClean="0"/>
              <a:t>İdrar kültürü: aynı etken ve duyarlılık</a:t>
            </a:r>
          </a:p>
          <a:p>
            <a:pPr>
              <a:lnSpc>
                <a:spcPct val="150000"/>
              </a:lnSpc>
              <a:buNone/>
            </a:pPr>
            <a:endParaRPr lang="tr-TR" sz="2400" dirty="0" smtClean="0"/>
          </a:p>
          <a:p>
            <a:pPr>
              <a:lnSpc>
                <a:spcPct val="150000"/>
              </a:lnSpc>
              <a:buNone/>
            </a:pPr>
            <a:r>
              <a:rPr lang="tr-TR" sz="35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 yaparsınız?</a:t>
            </a:r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tr-TR" sz="2800" dirty="0" err="1" smtClean="0"/>
              <a:t>Meropenem</a:t>
            </a:r>
            <a:r>
              <a:rPr lang="tr-TR" sz="2800" dirty="0" smtClean="0"/>
              <a:t> başlandı (2 hafta)</a:t>
            </a:r>
          </a:p>
          <a:p>
            <a:pPr>
              <a:lnSpc>
                <a:spcPct val="150000"/>
              </a:lnSpc>
            </a:pPr>
            <a:r>
              <a:rPr lang="tr-TR" sz="2000" dirty="0" smtClean="0"/>
              <a:t>Hasta </a:t>
            </a:r>
            <a:r>
              <a:rPr lang="tr-TR" sz="2000" dirty="0" err="1" smtClean="0"/>
              <a:t>parenteral</a:t>
            </a:r>
            <a:r>
              <a:rPr lang="tr-TR" sz="2000" dirty="0" smtClean="0"/>
              <a:t> tedavinin devamını kabul etmeyince</a:t>
            </a:r>
          </a:p>
          <a:p>
            <a:pPr>
              <a:lnSpc>
                <a:spcPct val="150000"/>
              </a:lnSpc>
              <a:buNone/>
            </a:pPr>
            <a:r>
              <a:rPr lang="tr-TR" sz="2000" dirty="0"/>
              <a:t>	</a:t>
            </a:r>
            <a:r>
              <a:rPr lang="tr-TR" sz="2000" dirty="0" smtClean="0"/>
              <a:t>              </a:t>
            </a:r>
            <a:r>
              <a:rPr lang="tr-TR" sz="2000" dirty="0" err="1" smtClean="0"/>
              <a:t>A</a:t>
            </a:r>
            <a:r>
              <a:rPr lang="tr-TR" sz="2000" dirty="0" err="1" smtClean="0"/>
              <a:t>moksisilin</a:t>
            </a:r>
            <a:r>
              <a:rPr lang="tr-TR" sz="2000" dirty="0" smtClean="0"/>
              <a:t>-</a:t>
            </a:r>
            <a:r>
              <a:rPr lang="tr-TR" sz="2000" dirty="0" err="1" smtClean="0"/>
              <a:t>Klavulanat</a:t>
            </a:r>
            <a:r>
              <a:rPr lang="tr-TR" sz="2000" dirty="0" smtClean="0"/>
              <a:t> 2X1 (2 ay)</a:t>
            </a:r>
          </a:p>
          <a:p>
            <a:pPr>
              <a:lnSpc>
                <a:spcPct val="150000"/>
              </a:lnSpc>
            </a:pPr>
            <a:endParaRPr lang="tr-TR" sz="2000" dirty="0" smtClean="0"/>
          </a:p>
          <a:p>
            <a:pPr>
              <a:lnSpc>
                <a:spcPct val="150000"/>
              </a:lnSpc>
            </a:pPr>
            <a:r>
              <a:rPr lang="tr-TR" sz="2800" dirty="0" smtClean="0"/>
              <a:t>Son bir yıldaki idrar kültürlerinde üreme yok</a:t>
            </a:r>
          </a:p>
          <a:p>
            <a:pPr>
              <a:lnSpc>
                <a:spcPct val="150000"/>
              </a:lnSpc>
            </a:pPr>
            <a:r>
              <a:rPr lang="tr-TR" sz="2800" dirty="0" smtClean="0"/>
              <a:t>PSA: 6-13 </a:t>
            </a:r>
            <a:r>
              <a:rPr lang="tr-TR" sz="2800" dirty="0" err="1" smtClean="0"/>
              <a:t>ng</a:t>
            </a:r>
            <a:r>
              <a:rPr lang="tr-TR" sz="2800" dirty="0" smtClean="0"/>
              <a:t>/mL aralığında</a:t>
            </a:r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50000"/>
              </a:lnSpc>
              <a:buNone/>
            </a:pPr>
            <a:r>
              <a:rPr lang="tr-TR" sz="35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Olgu 2</a:t>
            </a:r>
          </a:p>
          <a:p>
            <a:pPr>
              <a:lnSpc>
                <a:spcPct val="150000"/>
              </a:lnSpc>
            </a:pPr>
            <a:r>
              <a:rPr lang="tr-TR" sz="2300" dirty="0" smtClean="0"/>
              <a:t>42 y, sekiz yıldır </a:t>
            </a:r>
            <a:r>
              <a:rPr lang="tr-TR" sz="2300" dirty="0" err="1" smtClean="0"/>
              <a:t>perineal</a:t>
            </a:r>
            <a:r>
              <a:rPr lang="tr-TR" sz="2300" dirty="0" smtClean="0"/>
              <a:t> ağrı </a:t>
            </a:r>
          </a:p>
          <a:p>
            <a:pPr algn="ctr">
              <a:lnSpc>
                <a:spcPct val="150000"/>
              </a:lnSpc>
              <a:buNone/>
            </a:pPr>
            <a:r>
              <a:rPr lang="tr-TR" sz="2300" dirty="0" smtClean="0"/>
              <a:t>(özellikle cinsel ilişki sırasında başlayıp 1-2 saat süren)</a:t>
            </a:r>
          </a:p>
          <a:p>
            <a:pPr algn="ctr">
              <a:lnSpc>
                <a:spcPct val="150000"/>
              </a:lnSpc>
              <a:buNone/>
            </a:pPr>
            <a:endParaRPr lang="tr-TR" sz="2300" dirty="0" smtClean="0"/>
          </a:p>
          <a:p>
            <a:pPr>
              <a:lnSpc>
                <a:spcPct val="150000"/>
              </a:lnSpc>
            </a:pPr>
            <a:r>
              <a:rPr lang="tr-TR" sz="2300" dirty="0" smtClean="0"/>
              <a:t>FM: </a:t>
            </a:r>
            <a:r>
              <a:rPr lang="tr-TR" sz="2300" dirty="0" err="1" smtClean="0"/>
              <a:t>Üretral</a:t>
            </a:r>
            <a:r>
              <a:rPr lang="tr-TR" sz="2300" dirty="0" smtClean="0"/>
              <a:t> akıntı yok</a:t>
            </a:r>
          </a:p>
          <a:p>
            <a:pPr>
              <a:lnSpc>
                <a:spcPct val="150000"/>
              </a:lnSpc>
            </a:pPr>
            <a:r>
              <a:rPr lang="tr-TR" sz="2300" dirty="0" smtClean="0"/>
              <a:t> RT: Prostat Gr 1, düzgün yüzeyli,  hafif sert ve hassas</a:t>
            </a:r>
          </a:p>
          <a:p>
            <a:pPr>
              <a:lnSpc>
                <a:spcPct val="150000"/>
              </a:lnSpc>
            </a:pPr>
            <a:r>
              <a:rPr lang="tr-TR" sz="2300" dirty="0" smtClean="0"/>
              <a:t>İdrar, idrar kültürü: Normal</a:t>
            </a:r>
          </a:p>
          <a:p>
            <a:pPr>
              <a:lnSpc>
                <a:spcPct val="150000"/>
              </a:lnSpc>
            </a:pPr>
            <a:r>
              <a:rPr lang="tr-TR" sz="2300" dirty="0" err="1" smtClean="0"/>
              <a:t>Abdominal</a:t>
            </a:r>
            <a:r>
              <a:rPr lang="tr-TR" sz="2300" dirty="0" smtClean="0"/>
              <a:t> USG: Normal</a:t>
            </a:r>
          </a:p>
          <a:p>
            <a:pPr>
              <a:lnSpc>
                <a:spcPct val="150000"/>
              </a:lnSpc>
            </a:pPr>
            <a:r>
              <a:rPr lang="tr-TR" sz="2300" dirty="0" smtClean="0"/>
              <a:t>TRUS: Sağ </a:t>
            </a:r>
            <a:r>
              <a:rPr lang="tr-TR" sz="2300" dirty="0" err="1" smtClean="0"/>
              <a:t>seminal</a:t>
            </a:r>
            <a:r>
              <a:rPr lang="tr-TR" sz="2300" dirty="0" smtClean="0"/>
              <a:t> vezikülde </a:t>
            </a:r>
            <a:r>
              <a:rPr lang="tr-TR" sz="2300" dirty="0" err="1" smtClean="0"/>
              <a:t>dilatasyon</a:t>
            </a:r>
            <a:r>
              <a:rPr lang="tr-TR" sz="2300" dirty="0" smtClean="0"/>
              <a:t> ve </a:t>
            </a:r>
            <a:r>
              <a:rPr lang="tr-TR" sz="2300" dirty="0" err="1" smtClean="0"/>
              <a:t>ekakülatör</a:t>
            </a:r>
            <a:r>
              <a:rPr lang="tr-TR" sz="2300" dirty="0" smtClean="0"/>
              <a:t> kanalda 5 mm taş</a:t>
            </a:r>
          </a:p>
          <a:p>
            <a:pPr>
              <a:lnSpc>
                <a:spcPct val="150000"/>
              </a:lnSpc>
              <a:buNone/>
            </a:pPr>
            <a:endParaRPr lang="tr-TR" sz="2300" dirty="0" smtClean="0"/>
          </a:p>
          <a:p>
            <a:pPr>
              <a:lnSpc>
                <a:spcPct val="150000"/>
              </a:lnSpc>
              <a:buNone/>
            </a:pPr>
            <a:r>
              <a:rPr lang="tr-TR" sz="35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Muhtemel tanınız nedir?</a:t>
            </a:r>
          </a:p>
          <a:p>
            <a:pPr>
              <a:buNone/>
            </a:pPr>
            <a:endParaRPr lang="tr-TR" sz="2800" dirty="0" smtClean="0"/>
          </a:p>
          <a:p>
            <a:pPr>
              <a:buNone/>
            </a:pPr>
            <a:endParaRPr lang="tr-T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1026" name="Picture 2" descr="C:\Users\Dell\Desktop\figure_FTD_346_0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r="631" b="13605"/>
          <a:stretch>
            <a:fillRect/>
          </a:stretch>
        </p:blipFill>
        <p:spPr bwMode="auto">
          <a:xfrm>
            <a:off x="826768" y="962454"/>
            <a:ext cx="7531446" cy="4824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2050" name="Picture 2" descr="C:\Users\Dell\Desktop\figure_FTD_346_1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r="2631" b="14875"/>
          <a:stretch>
            <a:fillRect/>
          </a:stretch>
        </p:blipFill>
        <p:spPr bwMode="auto">
          <a:xfrm>
            <a:off x="857224" y="1214422"/>
            <a:ext cx="7448494" cy="4644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tr-TR" b="1" dirty="0" smtClean="0"/>
              <a:t>Kategori 3 (Kronik </a:t>
            </a:r>
            <a:r>
              <a:rPr lang="tr-TR" b="1" dirty="0" err="1" smtClean="0"/>
              <a:t>pelvik</a:t>
            </a:r>
            <a:r>
              <a:rPr lang="tr-TR" b="1" dirty="0" smtClean="0"/>
              <a:t> ağrı sendromu)</a:t>
            </a:r>
          </a:p>
          <a:p>
            <a:pPr>
              <a:lnSpc>
                <a:spcPct val="150000"/>
              </a:lnSpc>
              <a:buNone/>
            </a:pPr>
            <a:endParaRPr lang="tr-TR" b="1" dirty="0" smtClean="0"/>
          </a:p>
          <a:p>
            <a:pPr>
              <a:lnSpc>
                <a:spcPct val="150000"/>
              </a:lnSpc>
              <a:buNone/>
            </a:pPr>
            <a:r>
              <a:rPr lang="tr-TR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 yaparsınız?</a:t>
            </a:r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</TotalTime>
  <Words>215</Words>
  <Application>Microsoft Office PowerPoint</Application>
  <PresentationFormat>Ekran Gösterisi (4:3)</PresentationFormat>
  <Paragraphs>49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1" baseType="lpstr">
      <vt:lpstr>Ofis Teması</vt:lpstr>
      <vt:lpstr>Slayt 1</vt:lpstr>
      <vt:lpstr>Slayt 2</vt:lpstr>
      <vt:lpstr>Slayt 3</vt:lpstr>
      <vt:lpstr>Slayt 4</vt:lpstr>
      <vt:lpstr>Slayt 5</vt:lpstr>
      <vt:lpstr>Slayt 6</vt:lpstr>
      <vt:lpstr>Slayt 7</vt:lpstr>
      <vt:lpstr>Slayt 8</vt:lpstr>
      <vt:lpstr>Slayt 9</vt:lpstr>
      <vt:lpstr>Slayt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Dell</dc:creator>
  <cp:lastModifiedBy>Dell</cp:lastModifiedBy>
  <cp:revision>23</cp:revision>
  <dcterms:created xsi:type="dcterms:W3CDTF">2019-09-04T05:07:33Z</dcterms:created>
  <dcterms:modified xsi:type="dcterms:W3CDTF">2019-09-04T06:56:06Z</dcterms:modified>
</cp:coreProperties>
</file>